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5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2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4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4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1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E26D-0C31-4869-A7D6-D0EF9F65688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3CCE-15B5-4A11-914E-76DF5977D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4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9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4825"/>
            <a:ext cx="84582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2525"/>
            <a:ext cx="88392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2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81000" y="1187708"/>
            <a:ext cx="8534400" cy="4924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IQ" sz="6600" b="1" dirty="0" smtClean="0">
                <a:solidFill>
                  <a:srgbClr val="7030A0"/>
                </a:solidFill>
                <a:latin typeface="Arial,Bold"/>
              </a:rPr>
              <a:t>حركة الماء</a:t>
            </a:r>
          </a:p>
          <a:p>
            <a:pPr algn="r" rtl="1"/>
            <a:r>
              <a:rPr lang="ar-IQ" sz="3600" b="1" u="sng" dirty="0" smtClean="0">
                <a:solidFill>
                  <a:srgbClr val="FF0000"/>
                </a:solidFill>
                <a:latin typeface="Arial,Bold"/>
              </a:rPr>
              <a:t>1- الانسياب الكتلي </a:t>
            </a:r>
            <a:r>
              <a:rPr lang="en-US" sz="3600" b="1" u="sng" dirty="0" smtClean="0">
                <a:solidFill>
                  <a:srgbClr val="FF0000"/>
                </a:solidFill>
                <a:latin typeface="Calibri,Bold"/>
              </a:rPr>
              <a:t>Mass or Bulk Flow</a:t>
            </a:r>
            <a:endParaRPr lang="ar-IQ" sz="3600" b="1" u="sng" dirty="0" smtClean="0">
              <a:solidFill>
                <a:srgbClr val="FF0000"/>
              </a:solidFill>
              <a:latin typeface="Calibri,Bold"/>
            </a:endParaRPr>
          </a:p>
          <a:p>
            <a:pPr algn="ctr"/>
            <a:endParaRPr lang="ar-IQ" sz="3200" b="1" dirty="0" smtClean="0">
              <a:solidFill>
                <a:srgbClr val="002060"/>
              </a:solidFill>
              <a:latin typeface="Arial,Bold"/>
            </a:endParaRPr>
          </a:p>
          <a:p>
            <a:pPr algn="r"/>
            <a:r>
              <a:rPr lang="ar-IQ" sz="3600" b="1" dirty="0" smtClean="0">
                <a:solidFill>
                  <a:srgbClr val="002060"/>
                </a:solidFill>
                <a:latin typeface="Arial,Bold"/>
              </a:rPr>
              <a:t> وهي </a:t>
            </a:r>
            <a:r>
              <a:rPr lang="ar-IQ" sz="3600" b="1" dirty="0">
                <a:solidFill>
                  <a:srgbClr val="FF0000"/>
                </a:solidFill>
                <a:latin typeface="Arial,Bold"/>
              </a:rPr>
              <a:t>حركة الماء ككتلة </a:t>
            </a:r>
            <a:r>
              <a:rPr lang="ar-IQ" sz="3600" b="1" dirty="0">
                <a:solidFill>
                  <a:srgbClr val="002060"/>
                </a:solidFill>
                <a:latin typeface="Arial,Bold"/>
              </a:rPr>
              <a:t>واحدة متجمعة </a:t>
            </a:r>
            <a:r>
              <a:rPr lang="ar-IQ" sz="3600" b="1" dirty="0" smtClean="0">
                <a:solidFill>
                  <a:srgbClr val="002060"/>
                </a:solidFill>
                <a:latin typeface="Arial,Bold"/>
              </a:rPr>
              <a:t>بسبب الاختلاف </a:t>
            </a:r>
            <a:r>
              <a:rPr lang="ar-IQ" sz="3600" b="1" dirty="0">
                <a:solidFill>
                  <a:srgbClr val="002060"/>
                </a:solidFill>
                <a:latin typeface="Arial,Bold"/>
              </a:rPr>
              <a:t>في </a:t>
            </a:r>
            <a:r>
              <a:rPr lang="ar-IQ" sz="3600" b="1" dirty="0" smtClean="0">
                <a:solidFill>
                  <a:srgbClr val="002060"/>
                </a:solidFill>
                <a:latin typeface="Arial,Bold"/>
              </a:rPr>
              <a:t> </a:t>
            </a:r>
            <a:r>
              <a:rPr lang="ar-IQ" sz="3600" b="1" dirty="0" smtClean="0">
                <a:solidFill>
                  <a:srgbClr val="FF0000"/>
                </a:solidFill>
                <a:latin typeface="Arial,Bold"/>
              </a:rPr>
              <a:t>الضغط </a:t>
            </a:r>
            <a:r>
              <a:rPr lang="ar-IQ" sz="3600" b="1" dirty="0">
                <a:solidFill>
                  <a:srgbClr val="002060"/>
                </a:solidFill>
                <a:latin typeface="Arial,Bold"/>
              </a:rPr>
              <a:t>بين نظامين أو </a:t>
            </a:r>
            <a:r>
              <a:rPr lang="ar-IQ" sz="3600" b="1" dirty="0" smtClean="0">
                <a:solidFill>
                  <a:srgbClr val="002060"/>
                </a:solidFill>
                <a:latin typeface="Arial,Bold"/>
              </a:rPr>
              <a:t>بفعل الجاذبية </a:t>
            </a:r>
            <a:r>
              <a:rPr lang="ar-IQ" sz="3600" b="1" dirty="0">
                <a:solidFill>
                  <a:srgbClr val="002060"/>
                </a:solidFill>
                <a:latin typeface="Arial,Bold"/>
              </a:rPr>
              <a:t>الأرضية</a:t>
            </a:r>
            <a:r>
              <a:rPr lang="ar-IQ" sz="3600" b="1" dirty="0" smtClean="0">
                <a:solidFill>
                  <a:srgbClr val="002060"/>
                </a:solidFill>
                <a:latin typeface="Arial,Bold"/>
              </a:rPr>
              <a:t>. والذي </a:t>
            </a:r>
            <a:r>
              <a:rPr lang="ar-IQ" sz="3600" b="1" dirty="0">
                <a:solidFill>
                  <a:srgbClr val="002060"/>
                </a:solidFill>
                <a:latin typeface="Arial,Bold"/>
              </a:rPr>
              <a:t>يستمر حتى </a:t>
            </a:r>
            <a:r>
              <a:rPr lang="ar-IQ" sz="3600" b="1" dirty="0" smtClean="0">
                <a:solidFill>
                  <a:srgbClr val="002060"/>
                </a:solidFill>
                <a:latin typeface="Arial,Bold"/>
              </a:rPr>
              <a:t>يصبح الفرق </a:t>
            </a:r>
            <a:r>
              <a:rPr lang="ar-IQ" sz="3600" b="1" dirty="0">
                <a:solidFill>
                  <a:srgbClr val="002060"/>
                </a:solidFill>
                <a:latin typeface="Arial,Bold"/>
              </a:rPr>
              <a:t>في الضغط </a:t>
            </a:r>
            <a:r>
              <a:rPr lang="ar-IQ" sz="3600" b="1" dirty="0">
                <a:solidFill>
                  <a:srgbClr val="FF0000"/>
                </a:solidFill>
                <a:latin typeface="Arial,Bold"/>
              </a:rPr>
              <a:t>يساوي </a:t>
            </a:r>
            <a:r>
              <a:rPr lang="ar-IQ" sz="3600" b="1" dirty="0" smtClean="0">
                <a:solidFill>
                  <a:srgbClr val="FF0000"/>
                </a:solidFill>
                <a:latin typeface="Arial,Bold"/>
              </a:rPr>
              <a:t>صفرا</a:t>
            </a:r>
            <a:r>
              <a:rPr lang="ar-IQ" sz="3600" b="1" dirty="0" smtClean="0">
                <a:solidFill>
                  <a:srgbClr val="002060"/>
                </a:solidFill>
                <a:latin typeface="Arial,Bold"/>
              </a:rPr>
              <a:t>. ومن الأمثلة الشائعة </a:t>
            </a:r>
            <a:r>
              <a:rPr lang="ar-IQ" sz="3600" b="1" dirty="0">
                <a:solidFill>
                  <a:srgbClr val="002060"/>
                </a:solidFill>
                <a:latin typeface="Arial,Bold"/>
              </a:rPr>
              <a:t>على هذه الحركة </a:t>
            </a:r>
            <a:r>
              <a:rPr lang="ar-IQ" sz="3600" b="1" dirty="0" smtClean="0">
                <a:solidFill>
                  <a:srgbClr val="002060"/>
                </a:solidFill>
                <a:latin typeface="Arial,Bold"/>
              </a:rPr>
              <a:t> سقوط </a:t>
            </a:r>
            <a:r>
              <a:rPr lang="ar-IQ" sz="3600" b="1" dirty="0">
                <a:solidFill>
                  <a:srgbClr val="002060"/>
                </a:solidFill>
                <a:latin typeface="Arial,Bold"/>
              </a:rPr>
              <a:t>المطر </a:t>
            </a:r>
            <a:r>
              <a:rPr lang="ar-IQ" sz="3600" b="1" dirty="0" smtClean="0">
                <a:solidFill>
                  <a:srgbClr val="002060"/>
                </a:solidFill>
                <a:latin typeface="Arial,Bold"/>
              </a:rPr>
              <a:t>وجريان الماء </a:t>
            </a:r>
            <a:r>
              <a:rPr lang="ar-IQ" sz="3600" b="1" dirty="0">
                <a:solidFill>
                  <a:srgbClr val="002060"/>
                </a:solidFill>
                <a:latin typeface="Arial,Bold"/>
              </a:rPr>
              <a:t>في الأنهار وسقوط الماء من الشلالات</a:t>
            </a:r>
            <a:r>
              <a:rPr lang="ar-IQ" sz="36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67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69" y="609600"/>
            <a:ext cx="730290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33400" y="1143000"/>
            <a:ext cx="8153400" cy="464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IQ" sz="3600" b="1" u="sng" dirty="0" smtClean="0">
                <a:solidFill>
                  <a:srgbClr val="FF0000"/>
                </a:solidFill>
                <a:latin typeface="Arial,Bold"/>
              </a:rPr>
              <a:t>2- الانتشار البسيط  </a:t>
            </a:r>
            <a:r>
              <a:rPr lang="en-US" sz="3600" b="1" u="sng" dirty="0" smtClean="0">
                <a:solidFill>
                  <a:srgbClr val="FF0000"/>
                </a:solidFill>
                <a:latin typeface="Calibri,Bold"/>
              </a:rPr>
              <a:t>Simple Diffusion</a:t>
            </a:r>
            <a:endParaRPr lang="ar-IQ" sz="3600" b="1" u="sng" dirty="0" smtClean="0">
              <a:solidFill>
                <a:srgbClr val="FF0000"/>
              </a:solidFill>
              <a:latin typeface="Calibri,Bold"/>
            </a:endParaRPr>
          </a:p>
          <a:p>
            <a:pPr algn="ctr" rtl="1"/>
            <a:endParaRPr lang="en-US" sz="3600" b="1" dirty="0">
              <a:solidFill>
                <a:srgbClr val="FF0000"/>
              </a:solidFill>
              <a:latin typeface="Calibri,Bold"/>
            </a:endParaRPr>
          </a:p>
          <a:p>
            <a:pPr algn="r" rtl="1"/>
            <a:r>
              <a:rPr lang="ar-IQ" sz="3200" b="1" dirty="0">
                <a:solidFill>
                  <a:srgbClr val="002060"/>
                </a:solidFill>
                <a:latin typeface="Arial,Bold"/>
              </a:rPr>
              <a:t>وهو الحركة </a:t>
            </a:r>
            <a:r>
              <a:rPr lang="ar-IQ" sz="3200" b="1" dirty="0">
                <a:solidFill>
                  <a:srgbClr val="FF0000"/>
                </a:solidFill>
                <a:latin typeface="Arial,Bold"/>
              </a:rPr>
              <a:t>العشوائية </a:t>
            </a:r>
            <a:r>
              <a:rPr lang="ar-IQ" sz="3200" b="1" dirty="0">
                <a:solidFill>
                  <a:srgbClr val="002060"/>
                </a:solidFill>
                <a:latin typeface="Arial,Bold"/>
              </a:rPr>
              <a:t>لدقائق المادة من المنطقة </a:t>
            </a:r>
            <a:r>
              <a:rPr lang="ar-IQ" sz="3200" b="1" dirty="0" smtClean="0">
                <a:solidFill>
                  <a:srgbClr val="002060"/>
                </a:solidFill>
                <a:latin typeface="Arial,Bold"/>
              </a:rPr>
              <a:t>ذات الطاقة </a:t>
            </a:r>
            <a:r>
              <a:rPr lang="ar-IQ" sz="3200" b="1" dirty="0">
                <a:solidFill>
                  <a:srgbClr val="002060"/>
                </a:solidFill>
                <a:latin typeface="Arial,Bold"/>
              </a:rPr>
              <a:t>الحركية </a:t>
            </a:r>
            <a:r>
              <a:rPr lang="ar-IQ" sz="3200" b="1" dirty="0">
                <a:solidFill>
                  <a:srgbClr val="FF0000"/>
                </a:solidFill>
                <a:latin typeface="Arial,Bold"/>
              </a:rPr>
              <a:t>العالية </a:t>
            </a:r>
            <a:r>
              <a:rPr lang="ar-IQ" sz="3200" b="1" dirty="0">
                <a:solidFill>
                  <a:srgbClr val="002060"/>
                </a:solidFill>
                <a:latin typeface="Arial,Bold"/>
              </a:rPr>
              <a:t>إلى المنطقة ذات </a:t>
            </a:r>
            <a:r>
              <a:rPr lang="ar-IQ" sz="3200" b="1" dirty="0" smtClean="0">
                <a:solidFill>
                  <a:srgbClr val="002060"/>
                </a:solidFill>
                <a:latin typeface="Arial,Bold"/>
              </a:rPr>
              <a:t>الطاقة الحركية </a:t>
            </a:r>
            <a:r>
              <a:rPr lang="ar-IQ" sz="3200" b="1" dirty="0">
                <a:solidFill>
                  <a:srgbClr val="FF0000"/>
                </a:solidFill>
                <a:latin typeface="Arial,Bold"/>
              </a:rPr>
              <a:t>الواطئة </a:t>
            </a:r>
            <a:r>
              <a:rPr lang="ar-IQ" sz="3200" b="1" dirty="0">
                <a:solidFill>
                  <a:srgbClr val="002060"/>
                </a:solidFill>
                <a:latin typeface="Arial,Bold"/>
              </a:rPr>
              <a:t>وفقا </a:t>
            </a:r>
            <a:r>
              <a:rPr lang="ar-IQ" sz="3200" b="1" dirty="0">
                <a:solidFill>
                  <a:srgbClr val="FF0000"/>
                </a:solidFill>
                <a:latin typeface="Arial,Bold"/>
              </a:rPr>
              <a:t>للتدرج </a:t>
            </a:r>
            <a:r>
              <a:rPr lang="ar-IQ" sz="3200" b="1" dirty="0" smtClean="0">
                <a:solidFill>
                  <a:srgbClr val="002060"/>
                </a:solidFill>
                <a:latin typeface="Arial,Bold"/>
              </a:rPr>
              <a:t>في التركيز </a:t>
            </a:r>
            <a:r>
              <a:rPr lang="en-US" sz="3200" b="1" dirty="0" smtClean="0">
                <a:solidFill>
                  <a:srgbClr val="002060"/>
                </a:solidFill>
                <a:latin typeface="Calibri,Bold"/>
              </a:rPr>
              <a:t>concentration gradient</a:t>
            </a:r>
            <a:r>
              <a:rPr lang="ar-IQ" sz="3200" b="1" dirty="0" smtClean="0">
                <a:solidFill>
                  <a:srgbClr val="002060"/>
                </a:solidFill>
                <a:latin typeface="Calibri,Bold"/>
              </a:rPr>
              <a:t> </a:t>
            </a:r>
            <a:r>
              <a:rPr lang="ar-IQ" sz="3200" b="1" dirty="0" smtClean="0">
                <a:solidFill>
                  <a:srgbClr val="002060"/>
                </a:solidFill>
                <a:latin typeface="Arial,Bold"/>
              </a:rPr>
              <a:t>وبالنسبة </a:t>
            </a:r>
            <a:r>
              <a:rPr lang="ar-IQ" sz="3200" b="1" dirty="0">
                <a:solidFill>
                  <a:srgbClr val="002060"/>
                </a:solidFill>
                <a:latin typeface="Arial,Bold"/>
              </a:rPr>
              <a:t>لجزيئات الماء في </a:t>
            </a:r>
            <a:r>
              <a:rPr lang="ar-IQ" sz="3200" b="1" dirty="0">
                <a:solidFill>
                  <a:srgbClr val="FF0000"/>
                </a:solidFill>
                <a:latin typeface="Arial,Bold"/>
              </a:rPr>
              <a:t>المحلول </a:t>
            </a:r>
            <a:r>
              <a:rPr lang="ar-IQ" sz="3200" b="1" dirty="0">
                <a:solidFill>
                  <a:srgbClr val="002060"/>
                </a:solidFill>
                <a:latin typeface="Arial,Bold"/>
              </a:rPr>
              <a:t>فأنها لا </a:t>
            </a:r>
            <a:r>
              <a:rPr lang="ar-IQ" sz="3200" b="1" dirty="0" smtClean="0">
                <a:solidFill>
                  <a:srgbClr val="002060"/>
                </a:solidFill>
                <a:latin typeface="Arial,Bold"/>
              </a:rPr>
              <a:t>تكون </a:t>
            </a:r>
            <a:r>
              <a:rPr lang="ar-IQ" sz="3200" b="1" dirty="0" smtClean="0">
                <a:solidFill>
                  <a:srgbClr val="FF0000"/>
                </a:solidFill>
                <a:latin typeface="Arial,Bold"/>
              </a:rPr>
              <a:t>ساكنة </a:t>
            </a:r>
            <a:r>
              <a:rPr lang="en-US" sz="3200" b="1" dirty="0">
                <a:solidFill>
                  <a:srgbClr val="FF0000"/>
                </a:solidFill>
                <a:latin typeface="Calibri,Bold"/>
              </a:rPr>
              <a:t>static </a:t>
            </a:r>
            <a:r>
              <a:rPr lang="ar-IQ" sz="3200" b="1" dirty="0" smtClean="0">
                <a:solidFill>
                  <a:srgbClr val="FF0000"/>
                </a:solidFill>
                <a:latin typeface="Calibri,Bold"/>
              </a:rPr>
              <a:t> </a:t>
            </a:r>
            <a:r>
              <a:rPr lang="ar-IQ" sz="3200" b="1" dirty="0" smtClean="0">
                <a:solidFill>
                  <a:srgbClr val="002060"/>
                </a:solidFill>
                <a:latin typeface="Arial,Bold"/>
              </a:rPr>
              <a:t>بل </a:t>
            </a:r>
            <a:r>
              <a:rPr lang="ar-IQ" sz="3200" b="1" dirty="0">
                <a:solidFill>
                  <a:srgbClr val="002060"/>
                </a:solidFill>
                <a:latin typeface="Arial,Bold"/>
              </a:rPr>
              <a:t>في حالة حركة مستمرة </a:t>
            </a:r>
            <a:r>
              <a:rPr lang="ar-IQ" sz="3200" b="1" dirty="0" smtClean="0">
                <a:solidFill>
                  <a:srgbClr val="002060"/>
                </a:solidFill>
                <a:latin typeface="Arial,Bold"/>
              </a:rPr>
              <a:t>تتصادم خلالها </a:t>
            </a:r>
            <a:r>
              <a:rPr lang="ar-IQ" sz="3200" b="1" dirty="0">
                <a:solidFill>
                  <a:srgbClr val="002060"/>
                </a:solidFill>
                <a:latin typeface="Arial,Bold"/>
              </a:rPr>
              <a:t>مع بعضها ومع الجدر التي تحيط بها أي </a:t>
            </a:r>
            <a:r>
              <a:rPr lang="ar-IQ" sz="3200" b="1" dirty="0" smtClean="0">
                <a:solidFill>
                  <a:srgbClr val="002060"/>
                </a:solidFill>
                <a:latin typeface="Arial,Bold"/>
              </a:rPr>
              <a:t>إنها في </a:t>
            </a:r>
            <a:r>
              <a:rPr lang="ar-IQ" sz="3200" b="1" dirty="0">
                <a:solidFill>
                  <a:srgbClr val="002060"/>
                </a:solidFill>
                <a:latin typeface="Arial,Bold"/>
              </a:rPr>
              <a:t>حالة فقدان أو اكتساب </a:t>
            </a:r>
            <a:r>
              <a:rPr lang="ar-IQ" sz="3200" b="1" dirty="0">
                <a:solidFill>
                  <a:srgbClr val="FF0000"/>
                </a:solidFill>
                <a:latin typeface="Arial,Bold"/>
              </a:rPr>
              <a:t>للطاقة </a:t>
            </a:r>
            <a:r>
              <a:rPr lang="ar-IQ" sz="3200" b="1" dirty="0">
                <a:solidFill>
                  <a:srgbClr val="002060"/>
                </a:solidFill>
                <a:latin typeface="Arial,Bold"/>
              </a:rPr>
              <a:t>إن هذه الحركة </a:t>
            </a:r>
            <a:r>
              <a:rPr lang="ar-IQ" sz="3200" b="1" dirty="0" smtClean="0">
                <a:solidFill>
                  <a:srgbClr val="002060"/>
                </a:solidFill>
                <a:latin typeface="Arial,Bold"/>
              </a:rPr>
              <a:t>هو </a:t>
            </a:r>
            <a:r>
              <a:rPr lang="ar-IQ" sz="3200" b="1" dirty="0" smtClean="0">
                <a:solidFill>
                  <a:srgbClr val="FF0000"/>
                </a:solidFill>
                <a:latin typeface="Arial,Bold"/>
              </a:rPr>
              <a:t>ما يعرف </a:t>
            </a:r>
            <a:r>
              <a:rPr lang="ar-IQ" sz="3200" b="1" dirty="0">
                <a:solidFill>
                  <a:srgbClr val="FF0000"/>
                </a:solidFill>
                <a:latin typeface="Arial,Bold"/>
              </a:rPr>
              <a:t>بالانتشار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4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371600" y="52578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b="1" dirty="0" smtClean="0">
                <a:solidFill>
                  <a:srgbClr val="FF0000"/>
                </a:solidFill>
              </a:rPr>
              <a:t>يبين الشكل كيفية مرور الماء عبر اغشية خلايا النبات : بطريقة  بانتشار جزيئات الماء المنفردة خلال الغشاء ثنائي الطبقات 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ar-IQ" b="1" dirty="0" smtClean="0">
                <a:solidFill>
                  <a:srgbClr val="FF0000"/>
                </a:solidFill>
              </a:rPr>
              <a:t> كما يظهر الى يسار الرسم 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ar-IQ" b="1" dirty="0" smtClean="0">
                <a:solidFill>
                  <a:srgbClr val="FF0000"/>
                </a:solidFill>
              </a:rPr>
              <a:t>. و بطريقة الجريان  الكتلي المجهري للماء عبر بروتينات الغشاء الاختيارية مثل  الـ...  </a:t>
            </a:r>
            <a:r>
              <a:rPr lang="ar-IQ" b="1" dirty="0" err="1" smtClean="0">
                <a:solidFill>
                  <a:srgbClr val="FF0000"/>
                </a:solidFill>
              </a:rPr>
              <a:t>آكوابورين</a:t>
            </a:r>
            <a:r>
              <a:rPr lang="ar-IQ" b="1" dirty="0">
                <a:solidFill>
                  <a:srgbClr val="FF0000"/>
                </a:solidFill>
              </a:rPr>
              <a:t>  </a:t>
            </a:r>
            <a:r>
              <a:rPr lang="ar-IQ" b="1" dirty="0" smtClean="0">
                <a:solidFill>
                  <a:srgbClr val="FF0000"/>
                </a:solidFill>
              </a:rPr>
              <a:t>(وهي فئة </a:t>
            </a:r>
            <a:r>
              <a:rPr lang="ar-IQ" b="1" dirty="0">
                <a:solidFill>
                  <a:srgbClr val="FF0000"/>
                </a:solidFill>
              </a:rPr>
              <a:t>من البروتينات التي يمكن أن تشكل جزيئاتها </a:t>
            </a:r>
            <a:r>
              <a:rPr lang="ar-IQ" b="1" dirty="0" smtClean="0">
                <a:solidFill>
                  <a:srgbClr val="FF0000"/>
                </a:solidFill>
              </a:rPr>
              <a:t>قنوات كبيرة بما </a:t>
            </a:r>
            <a:r>
              <a:rPr lang="ar-IQ" b="1" dirty="0">
                <a:solidFill>
                  <a:srgbClr val="FF0000"/>
                </a:solidFill>
              </a:rPr>
              <a:t>يكفي للسماح بمرور الأيونات والجزيئات </a:t>
            </a:r>
            <a:r>
              <a:rPr lang="ar-IQ" b="1" dirty="0" smtClean="0">
                <a:solidFill>
                  <a:srgbClr val="FF0000"/>
                </a:solidFill>
              </a:rPr>
              <a:t>الصغيرة </a:t>
            </a:r>
            <a:r>
              <a:rPr lang="ar-IQ" b="1" dirty="0">
                <a:solidFill>
                  <a:srgbClr val="FF0000"/>
                </a:solidFill>
              </a:rPr>
              <a:t>عبر الأغشية </a:t>
            </a:r>
            <a:r>
              <a:rPr lang="ar-IQ" b="1" dirty="0" smtClean="0">
                <a:solidFill>
                  <a:srgbClr val="FF0000"/>
                </a:solidFill>
              </a:rPr>
              <a:t>الخلوية) </a:t>
            </a:r>
            <a:r>
              <a:rPr lang="en-US" b="1" dirty="0" smtClean="0">
                <a:solidFill>
                  <a:srgbClr val="FF0000"/>
                </a:solidFill>
              </a:rPr>
              <a:t>] </a:t>
            </a:r>
            <a:r>
              <a:rPr lang="ar-IQ" b="1" dirty="0" smtClean="0">
                <a:solidFill>
                  <a:srgbClr val="FF0000"/>
                </a:solidFill>
              </a:rPr>
              <a:t> كما يظهر الى يمين الشكل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ar-IQ" b="1" dirty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828800" y="9260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جزيئات الماء                         خارج الخلية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243971" y="990600"/>
            <a:ext cx="212365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ar-IQ" b="1" dirty="0">
                <a:solidFill>
                  <a:srgbClr val="FF0000"/>
                </a:solidFill>
              </a:rPr>
              <a:t>فتحة اختيارية لإمرار الماء (</a:t>
            </a:r>
            <a:r>
              <a:rPr lang="ar-IQ" b="1" dirty="0" err="1">
                <a:solidFill>
                  <a:srgbClr val="FF0000"/>
                </a:solidFill>
              </a:rPr>
              <a:t>اكوابورين</a:t>
            </a:r>
            <a:r>
              <a:rPr lang="ar-IQ" b="1" dirty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772400" y="3316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غشاء ثنائي الطبقات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-762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السايتوبلازم ( داخل الخلية)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295400"/>
            <a:ext cx="90773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429000" y="1154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b="1" dirty="0" smtClean="0">
                <a:solidFill>
                  <a:srgbClr val="FF0000"/>
                </a:solidFill>
              </a:rPr>
              <a:t>اتزان ديناميكي (نهاية الانتشار)       انتشار ما قبل الاتزان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33400" y="8776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b="1" dirty="0">
                <a:solidFill>
                  <a:srgbClr val="FF0000"/>
                </a:solidFill>
              </a:rPr>
              <a:t>الوضع الاولي  لجزيئات الصبغة داخل الماء ما قبل </a:t>
            </a:r>
            <a:r>
              <a:rPr lang="ar-IQ" b="1" dirty="0" smtClean="0">
                <a:solidFill>
                  <a:srgbClr val="FF0000"/>
                </a:solidFill>
              </a:rPr>
              <a:t>الانتشار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00400" y="6117061"/>
            <a:ext cx="27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وضع المذاب والمذيب داخل الوعاء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6200" y="4876800"/>
            <a:ext cx="461665" cy="6036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التركيز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3622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مقاطع جانبية للتركيز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69961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191000" y="914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جزيئات الماء      جزيئات الصبغة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7200" y="926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قطرة من الصبغة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62400" y="49530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بعد مرور وقت معين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199"/>
            <a:ext cx="8610600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1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1"/>
            <a:ext cx="82296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382000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62400" y="4713923"/>
            <a:ext cx="2286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3961"/>
            <a:ext cx="7315200" cy="629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366752" y="5933768"/>
            <a:ext cx="641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858000" y="2457271"/>
            <a:ext cx="1905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ان تجاذب الكترونات الارتباط مع الاوكسجين تخلق شحنات موضعية جزئية سالبة وموجبة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362200" y="1459468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dirty="0" smtClean="0"/>
              <a:t>صافي الشحنة السالبة</a:t>
            </a:r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438400" y="5802868"/>
            <a:ext cx="1905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IQ" dirty="0" smtClean="0"/>
              <a:t>صافي الشحنة الموجبة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581400" y="762000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2800" b="1" dirty="0">
                <a:solidFill>
                  <a:srgbClr val="FF0000"/>
                </a:solidFill>
              </a:rPr>
              <a:t>تركيب جزيئة الماء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43200" y="4724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000" b="1" dirty="0" smtClean="0">
                <a:solidFill>
                  <a:srgbClr val="FF0000"/>
                </a:solidFill>
              </a:rPr>
              <a:t>آصرة تساهمية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2028824"/>
            <a:ext cx="74009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105400" y="1764268"/>
            <a:ext cx="2057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ترتيب الجزيئات عشوائي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600200" y="1764268"/>
            <a:ext cx="1905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IQ" b="1" dirty="0" smtClean="0">
                <a:solidFill>
                  <a:srgbClr val="FF0000"/>
                </a:solidFill>
              </a:rPr>
              <a:t>ترتيب الجزيئات مترابط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 rot="16200000">
            <a:off x="-561977" y="3882447"/>
            <a:ext cx="29279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</a:rPr>
              <a:t>الاصرة الهيدروجينية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114800" y="1948934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4114801" y="2028825"/>
            <a:ext cx="685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1219200" y="3505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1219200" y="3886200"/>
            <a:ext cx="4953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1"/>
            <a:ext cx="7848600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7696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2" y="3733800"/>
            <a:ext cx="7924800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3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1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822960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9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282</Words>
  <Application>Microsoft Office PowerPoint</Application>
  <PresentationFormat>عرض على الشاشة (3:4)‏</PresentationFormat>
  <Paragraphs>28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Murtadha</dc:creator>
  <cp:lastModifiedBy>Dr. Murtadha</cp:lastModifiedBy>
  <cp:revision>2</cp:revision>
  <dcterms:created xsi:type="dcterms:W3CDTF">2020-01-18T11:22:08Z</dcterms:created>
  <dcterms:modified xsi:type="dcterms:W3CDTF">2020-01-18T11:47:49Z</dcterms:modified>
</cp:coreProperties>
</file>